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5" r:id="rId1"/>
  </p:sldMasterIdLst>
  <p:notesMasterIdLst>
    <p:notesMasterId r:id="rId12"/>
  </p:notesMasterIdLst>
  <p:handoutMasterIdLst>
    <p:handoutMasterId r:id="rId13"/>
  </p:handoutMasterIdLst>
  <p:sldIdLst>
    <p:sldId id="267" r:id="rId2"/>
    <p:sldId id="265" r:id="rId3"/>
    <p:sldId id="257" r:id="rId4"/>
    <p:sldId id="264" r:id="rId5"/>
    <p:sldId id="259" r:id="rId6"/>
    <p:sldId id="260" r:id="rId7"/>
    <p:sldId id="261" r:id="rId8"/>
    <p:sldId id="262" r:id="rId9"/>
    <p:sldId id="266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7"/>
    <p:restoredTop sz="94613"/>
  </p:normalViewPr>
  <p:slideViewPr>
    <p:cSldViewPr snapToGrid="0" snapToObjects="1">
      <p:cViewPr varScale="1">
        <p:scale>
          <a:sx n="118" d="100"/>
          <a:sy n="118" d="100"/>
        </p:scale>
        <p:origin x="-135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4B44E-40A3-0E46-B16A-9BF1250A248B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1604-CF25-2840-A4A3-96CDE3604995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78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6AD16C-2DB4-6642-BAD4-9ED973A087A0}" type="datetimeFigureOut">
              <a:rPr lang="en-US" smtClean="0"/>
              <a:t>7/24/2018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5BF589-3978-3C45-966B-D7B7A71F2A0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4166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07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30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CE407-6216-4202-80E4-A30DC2F709B2}" type="slidenum">
              <a:rPr lang="en-US" smtClean="0"/>
              <a:t>‹N›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ADVANCED EV3 PROGRAMMING LESSON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5" name="Picture 14" descr="EV3Lessons.com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0917" y="473502"/>
            <a:ext cx="2940317" cy="1092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573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875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59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0337263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325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2840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763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40716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0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sk-SK" smtClean="0"/>
              <a:t>© 2016, EV3Lessons.com (last edit 7/19/2016)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4382A7F7-08BF-4252-8141-63FB96055BBB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4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</p:sldLayoutIdLst>
  <p:timing>
    <p:tnLst>
      <p:par>
        <p:cTn id="1" dur="indefinite" restart="never" nodeType="tmRoot"/>
      </p:par>
    </p:tnLst>
  </p:timing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nc-sa/4.0/" TargetMode="External"/><Relationship Id="rId2" Type="http://schemas.openxmlformats.org/officeDocument/2006/relationships/hyperlink" Target="http://www.ev3lesson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Rilevamento</a:t>
            </a:r>
            <a:r>
              <a:rPr lang="en-US" dirty="0" smtClean="0"/>
              <a:t> di </a:t>
            </a:r>
            <a:r>
              <a:rPr lang="en-US" dirty="0" err="1" smtClean="0"/>
              <a:t>stallo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Sanjay and Arvind </a:t>
            </a:r>
            <a:r>
              <a:rPr lang="en-US" dirty="0" err="1" smtClean="0"/>
              <a:t>Seshan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3" t="17619" r="3095" b="25000"/>
          <a:stretch/>
        </p:blipFill>
        <p:spPr>
          <a:xfrm>
            <a:off x="3459013" y="4560129"/>
            <a:ext cx="2225974" cy="138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368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84163" y="1818870"/>
            <a:ext cx="8574087" cy="4307294"/>
          </a:xfrm>
        </p:spPr>
        <p:txBody>
          <a:bodyPr/>
          <a:lstStyle/>
          <a:p>
            <a:r>
              <a:rPr lang="en-US" dirty="0" err="1"/>
              <a:t>Questo</a:t>
            </a:r>
            <a:r>
              <a:rPr lang="en-US" dirty="0"/>
              <a:t> tutorial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creato</a:t>
            </a:r>
            <a:r>
              <a:rPr lang="en-US" dirty="0"/>
              <a:t> da Sanjay </a:t>
            </a:r>
            <a:r>
              <a:rPr lang="en-US" dirty="0" err="1"/>
              <a:t>Seshan</a:t>
            </a:r>
            <a:r>
              <a:rPr lang="en-US" dirty="0"/>
              <a:t> and </a:t>
            </a:r>
            <a:r>
              <a:rPr lang="en-US" dirty="0" err="1"/>
              <a:t>Arvind</a:t>
            </a:r>
            <a:r>
              <a:rPr lang="en-US" dirty="0"/>
              <a:t> </a:t>
            </a:r>
            <a:r>
              <a:rPr lang="en-US" dirty="0" err="1"/>
              <a:t>Seshan</a:t>
            </a:r>
            <a:endParaRPr lang="en-US" dirty="0"/>
          </a:p>
          <a:p>
            <a:r>
              <a:rPr lang="en-US" dirty="0" err="1"/>
              <a:t>Altre</a:t>
            </a:r>
            <a:r>
              <a:rPr lang="en-US" dirty="0"/>
              <a:t> </a:t>
            </a:r>
            <a:r>
              <a:rPr lang="en-US" dirty="0" err="1"/>
              <a:t>lezioni</a:t>
            </a:r>
            <a:r>
              <a:rPr lang="en-US" dirty="0"/>
              <a:t> </a:t>
            </a:r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disponibili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sito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www.ev3lessons.com</a:t>
            </a:r>
            <a:endParaRPr lang="en-US" dirty="0"/>
          </a:p>
          <a:p>
            <a:r>
              <a:rPr lang="en-US" dirty="0" err="1"/>
              <a:t>Traduzione</a:t>
            </a:r>
            <a:r>
              <a:rPr lang="en-US" dirty="0"/>
              <a:t>: Giuseppe </a:t>
            </a:r>
            <a:r>
              <a:rPr lang="en-US" dirty="0" err="1"/>
              <a:t>Comis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99698" y="6437032"/>
            <a:ext cx="6124902" cy="365125"/>
          </a:xfrm>
        </p:spPr>
        <p:txBody>
          <a:bodyPr/>
          <a:lstStyle/>
          <a:p>
            <a:r>
              <a:rPr lang="sk-SK" smtClean="0"/>
              <a:t>© 2016 EV3Lessons.com, Last edit 7/19/2016</a:t>
            </a:r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</p:spPr>
        <p:txBody>
          <a:bodyPr/>
          <a:lstStyle/>
          <a:p>
            <a:r>
              <a:rPr lang="en-US" smtClean="0"/>
              <a:t>Crediti</a:t>
            </a:r>
            <a:endParaRPr lang="en-US" dirty="0"/>
          </a:p>
        </p:txBody>
      </p:sp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457199" y="5391957"/>
            <a:ext cx="7913347" cy="923330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4374B7"/>
                </a:solidFill>
                <a:effectLst/>
                <a:latin typeface="Helvetica Neue"/>
              </a:rPr>
              <a:t>                         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lang="en-US" altLang="en-US" sz="2000" dirty="0" err="1">
                <a:solidFill>
                  <a:srgbClr val="000000"/>
                </a:solidFill>
                <a:latin typeface="Helvetica Neue"/>
              </a:rPr>
              <a:t>Questo</a:t>
            </a:r>
            <a:r>
              <a:rPr lang="en-US" altLang="en-US" sz="2000" dirty="0">
                <a:solidFill>
                  <a:srgbClr val="000000"/>
                </a:solidFill>
                <a:latin typeface="Helvetica Neue"/>
              </a:rPr>
              <a:t> </a:t>
            </a:r>
            <a:r>
              <a:rPr lang="en-US" altLang="en-US" sz="2000" dirty="0" err="1">
                <a:solidFill>
                  <a:srgbClr val="000000"/>
                </a:solidFill>
                <a:latin typeface="Helvetica Neue"/>
              </a:rPr>
              <a:t>lavoro</a:t>
            </a:r>
            <a:r>
              <a:rPr lang="en-US" altLang="en-US" sz="2000" dirty="0">
                <a:solidFill>
                  <a:srgbClr val="000000"/>
                </a:solidFill>
                <a:latin typeface="Helvetica Neue"/>
              </a:rPr>
              <a:t> è </a:t>
            </a:r>
            <a:r>
              <a:rPr lang="en-US" altLang="en-US" sz="2000" dirty="0" err="1">
                <a:solidFill>
                  <a:srgbClr val="000000"/>
                </a:solidFill>
                <a:latin typeface="Helvetica Neue"/>
              </a:rPr>
              <a:t>soggetto</a:t>
            </a:r>
            <a:r>
              <a:rPr lang="en-US" altLang="en-US" sz="2000" dirty="0">
                <a:solidFill>
                  <a:srgbClr val="000000"/>
                </a:solidFill>
                <a:latin typeface="Helvetica Neue"/>
              </a:rPr>
              <a:t> a  </a:t>
            </a:r>
            <a:r>
              <a:rPr lang="en-US" altLang="en-US" sz="2000" dirty="0">
                <a:solidFill>
                  <a:srgbClr val="4374B7"/>
                </a:solidFill>
                <a:latin typeface="Helvetica Neue"/>
                <a:hlinkClick r:id="rId3"/>
              </a:rPr>
              <a:t>Creative Commons Attribution-</a:t>
            </a:r>
            <a:r>
              <a:rPr lang="en-US" altLang="en-US" sz="2000" dirty="0" err="1">
                <a:solidFill>
                  <a:srgbClr val="4374B7"/>
                </a:solidFill>
                <a:latin typeface="Helvetica Neue"/>
                <a:hlinkClick r:id="rId3"/>
              </a:rPr>
              <a:t>NonCommercial</a:t>
            </a:r>
            <a:r>
              <a:rPr lang="en-US" altLang="en-US" sz="2000" dirty="0">
                <a:solidFill>
                  <a:srgbClr val="4374B7"/>
                </a:solidFill>
                <a:latin typeface="Helvetica Neue"/>
                <a:hlinkClick r:id="rId3"/>
              </a:rPr>
              <a:t>-</a:t>
            </a:r>
            <a:r>
              <a:rPr lang="en-US" altLang="en-US" sz="2000" dirty="0" err="1">
                <a:solidFill>
                  <a:srgbClr val="4374B7"/>
                </a:solidFill>
                <a:latin typeface="Helvetica Neue"/>
                <a:hlinkClick r:id="rId3"/>
              </a:rPr>
              <a:t>ShareAlike</a:t>
            </a:r>
            <a:r>
              <a:rPr lang="en-US" altLang="en-US" sz="2000" dirty="0">
                <a:solidFill>
                  <a:srgbClr val="4374B7"/>
                </a:solidFill>
                <a:latin typeface="Helvetica Neue"/>
                <a:hlinkClick r:id="rId3"/>
              </a:rPr>
              <a:t> 4.0 International License</a:t>
            </a:r>
            <a:r>
              <a:rPr lang="en-US" altLang="en-US" sz="2000" dirty="0">
                <a:solidFill>
                  <a:srgbClr val="000000"/>
                </a:solidFill>
                <a:latin typeface="Helvetica Neue"/>
              </a:rPr>
              <a:t>.</a:t>
            </a:r>
            <a:r>
              <a:rPr lang="en-US" altLang="en-US" sz="1600" dirty="0"/>
              <a:t> </a:t>
            </a:r>
            <a:endParaRPr lang="en-US" altLang="en-US" sz="2000" dirty="0">
              <a:solidFill>
                <a:srgbClr val="4374B7"/>
              </a:solidFill>
              <a:latin typeface="Helvetica Neue"/>
            </a:endParaRPr>
          </a:p>
        </p:txBody>
      </p:sp>
      <p:pic>
        <p:nvPicPr>
          <p:cNvPr id="13" name="Picture 2" descr="Creative Commons License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487" y="4312845"/>
            <a:ext cx="2161449" cy="76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439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Obiettivi</a:t>
            </a:r>
            <a:r>
              <a:rPr lang="en-US" dirty="0" smtClean="0"/>
              <a:t> </a:t>
            </a:r>
            <a:r>
              <a:rPr lang="en-US" dirty="0" err="1" smtClean="0"/>
              <a:t>della</a:t>
            </a:r>
            <a:r>
              <a:rPr lang="en-US" dirty="0" smtClean="0"/>
              <a:t> </a:t>
            </a:r>
            <a:r>
              <a:rPr lang="en-US" dirty="0" err="1" smtClean="0"/>
              <a:t>lezione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6760" y="2073040"/>
            <a:ext cx="8351811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Imparare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che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cosa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è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il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rilevamento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di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stallo</a:t>
            </a:r>
            <a:endParaRPr lang="en-US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Imparare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come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il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rilevamento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dello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stallo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posso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aiutare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il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vostro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robot a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riprendersi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dagli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guasti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e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dagli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errori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indent="-457200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+mj-lt"/>
              <a:buAutoNum type="arabicPeriod"/>
            </a:pP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Imparare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come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passare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blocco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successivo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quando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il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robot è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andato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in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stallo</a:t>
            </a:r>
            <a:endParaRPr lang="en-US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</a:pP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Prerequisiti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blocchi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matematici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fili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dei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dati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blocchi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logici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Loop,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blocchi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di </a:t>
            </a:r>
            <a:r>
              <a:rPr 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movimento</a:t>
            </a:r>
            <a:endParaRPr lang="en-US" sz="2400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646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1818870"/>
            <a:ext cx="3997905" cy="430729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Il </a:t>
            </a:r>
            <a:r>
              <a:rPr lang="en-US" dirty="0" err="1" smtClean="0"/>
              <a:t>rilevamento</a:t>
            </a:r>
            <a:r>
              <a:rPr lang="en-US" dirty="0" smtClean="0"/>
              <a:t> di </a:t>
            </a:r>
            <a:r>
              <a:rPr lang="en-US" dirty="0" err="1" smtClean="0"/>
              <a:t>stallo</a:t>
            </a:r>
            <a:r>
              <a:rPr lang="en-US" dirty="0" smtClean="0"/>
              <a:t> è un </a:t>
            </a:r>
            <a:r>
              <a:rPr lang="en-US" dirty="0" err="1" smtClean="0"/>
              <a:t>codice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</a:t>
            </a:r>
            <a:r>
              <a:rPr lang="en-US" dirty="0" err="1" smtClean="0"/>
              <a:t>ferma</a:t>
            </a:r>
            <a:r>
              <a:rPr lang="en-US" dirty="0" smtClean="0"/>
              <a:t> i </a:t>
            </a:r>
            <a:r>
              <a:rPr lang="en-US" dirty="0" err="1" smtClean="0"/>
              <a:t>vostri</a:t>
            </a:r>
            <a:r>
              <a:rPr lang="en-US" dirty="0" smtClean="0"/>
              <a:t> </a:t>
            </a:r>
            <a:r>
              <a:rPr lang="en-US" dirty="0" err="1" smtClean="0"/>
              <a:t>motori</a:t>
            </a:r>
            <a:r>
              <a:rPr lang="en-US" dirty="0" smtClean="0"/>
              <a:t> </a:t>
            </a:r>
            <a:r>
              <a:rPr lang="en-US" dirty="0" err="1" smtClean="0"/>
              <a:t>quando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bloccano</a:t>
            </a:r>
            <a:endParaRPr lang="en-US" dirty="0" smtClean="0"/>
          </a:p>
          <a:p>
            <a:r>
              <a:rPr lang="en-US" dirty="0" smtClean="0"/>
              <a:t>Se </a:t>
            </a:r>
            <a:r>
              <a:rPr lang="en-US" dirty="0" err="1" smtClean="0"/>
              <a:t>siete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squadra</a:t>
            </a:r>
            <a:r>
              <a:rPr lang="en-US" dirty="0" smtClean="0"/>
              <a:t> di FLL, </a:t>
            </a:r>
            <a:r>
              <a:rPr lang="en-US" dirty="0" err="1" smtClean="0"/>
              <a:t>sarete</a:t>
            </a:r>
            <a:r>
              <a:rPr lang="en-US" dirty="0" smtClean="0"/>
              <a:t> </a:t>
            </a:r>
            <a:r>
              <a:rPr lang="en-US" dirty="0" err="1" smtClean="0"/>
              <a:t>costretti</a:t>
            </a:r>
            <a:r>
              <a:rPr lang="en-US" dirty="0" smtClean="0"/>
              <a:t> a </a:t>
            </a:r>
            <a:r>
              <a:rPr lang="en-US" dirty="0" err="1" smtClean="0"/>
              <a:t>prendere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robot dal campo e </a:t>
            </a:r>
            <a:r>
              <a:rPr lang="en-US" dirty="0" err="1" smtClean="0"/>
              <a:t>subire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penalità</a:t>
            </a:r>
            <a:r>
              <a:rPr lang="en-US" dirty="0" smtClean="0"/>
              <a:t> per </a:t>
            </a:r>
            <a:r>
              <a:rPr lang="en-US" dirty="0" err="1" smtClean="0"/>
              <a:t>questo</a:t>
            </a:r>
            <a:r>
              <a:rPr lang="en-US" dirty="0" smtClean="0"/>
              <a:t> </a:t>
            </a:r>
            <a:r>
              <a:rPr lang="en-US" dirty="0" err="1" smtClean="0"/>
              <a:t>motivo</a:t>
            </a:r>
            <a:endParaRPr lang="en-US" dirty="0"/>
          </a:p>
          <a:p>
            <a:r>
              <a:rPr lang="en-US" dirty="0" err="1" smtClean="0"/>
              <a:t>Quando</a:t>
            </a:r>
            <a:r>
              <a:rPr lang="en-US" dirty="0" smtClean="0"/>
              <a:t> </a:t>
            </a:r>
            <a:r>
              <a:rPr lang="en-US" dirty="0" err="1" smtClean="0"/>
              <a:t>utilizzate</a:t>
            </a:r>
            <a:r>
              <a:rPr lang="en-US" dirty="0" smtClean="0"/>
              <a:t> </a:t>
            </a:r>
            <a:r>
              <a:rPr lang="en-US" dirty="0" err="1" smtClean="0"/>
              <a:t>delle</a:t>
            </a:r>
            <a:r>
              <a:rPr lang="en-US" dirty="0" smtClean="0"/>
              <a:t> </a:t>
            </a:r>
            <a:r>
              <a:rPr lang="en-US" dirty="0" err="1" smtClean="0"/>
              <a:t>tecniche</a:t>
            </a:r>
            <a:r>
              <a:rPr lang="en-US" dirty="0" smtClean="0"/>
              <a:t> di </a:t>
            </a:r>
            <a:r>
              <a:rPr lang="en-US" dirty="0" err="1" smtClean="0"/>
              <a:t>rilevazione</a:t>
            </a:r>
            <a:r>
              <a:rPr lang="en-US" dirty="0" smtClean="0"/>
              <a:t> di </a:t>
            </a:r>
            <a:r>
              <a:rPr lang="en-US" dirty="0" err="1" smtClean="0"/>
              <a:t>stallo</a:t>
            </a:r>
            <a:r>
              <a:rPr lang="en-US" dirty="0" smtClean="0"/>
              <a:t>,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vostro</a:t>
            </a:r>
            <a:r>
              <a:rPr lang="en-US" dirty="0" smtClean="0"/>
              <a:t> robot </a:t>
            </a:r>
            <a:r>
              <a:rPr lang="en-US" dirty="0" err="1" smtClean="0"/>
              <a:t>passerà</a:t>
            </a:r>
            <a:r>
              <a:rPr lang="en-US" dirty="0" smtClean="0"/>
              <a:t> al </a:t>
            </a:r>
            <a:r>
              <a:rPr lang="en-US" dirty="0" err="1" smtClean="0"/>
              <a:t>blocco</a:t>
            </a:r>
            <a:r>
              <a:rPr lang="en-US" dirty="0" smtClean="0"/>
              <a:t> </a:t>
            </a:r>
            <a:r>
              <a:rPr lang="en-US" dirty="0" err="1" smtClean="0"/>
              <a:t>successivo</a:t>
            </a:r>
            <a:r>
              <a:rPr lang="en-US" dirty="0" smtClean="0"/>
              <a:t> e non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bloccherà</a:t>
            </a:r>
            <a:endParaRPr lang="en-US" dirty="0" smtClean="0"/>
          </a:p>
          <a:p>
            <a:r>
              <a:rPr lang="en-US" dirty="0" err="1" smtClean="0"/>
              <a:t>Nel</a:t>
            </a:r>
            <a:r>
              <a:rPr lang="en-US" dirty="0" smtClean="0"/>
              <a:t> video, </a:t>
            </a:r>
            <a:r>
              <a:rPr lang="en-US" dirty="0" err="1" smtClean="0"/>
              <a:t>il</a:t>
            </a:r>
            <a:r>
              <a:rPr lang="en-US" dirty="0" smtClean="0"/>
              <a:t> robot </a:t>
            </a:r>
            <a:r>
              <a:rPr lang="en-US" dirty="0" err="1" smtClean="0"/>
              <a:t>deve</a:t>
            </a:r>
            <a:r>
              <a:rPr lang="en-US" dirty="0" smtClean="0"/>
              <a:t> </a:t>
            </a:r>
            <a:r>
              <a:rPr lang="en-US" dirty="0" err="1" smtClean="0"/>
              <a:t>muovere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braccio</a:t>
            </a:r>
            <a:r>
              <a:rPr lang="en-US" dirty="0" smtClean="0"/>
              <a:t> prima di dire la </a:t>
            </a:r>
            <a:r>
              <a:rPr lang="en-US" dirty="0" err="1" smtClean="0"/>
              <a:t>frase</a:t>
            </a:r>
            <a:r>
              <a:rPr lang="en-US" dirty="0"/>
              <a:t> “Good job”. </a:t>
            </a:r>
            <a:r>
              <a:rPr lang="en-US" dirty="0" err="1" smtClean="0"/>
              <a:t>Però</a:t>
            </a:r>
            <a:r>
              <a:rPr lang="en-US" dirty="0" smtClean="0"/>
              <a:t>, se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motore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blocca</a:t>
            </a:r>
            <a:r>
              <a:rPr lang="en-US" dirty="0" smtClean="0"/>
              <a:t>, non </a:t>
            </a:r>
            <a:r>
              <a:rPr lang="en-US" dirty="0" err="1" smtClean="0"/>
              <a:t>dirà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la </a:t>
            </a:r>
            <a:r>
              <a:rPr lang="en-US" dirty="0" err="1" smtClean="0"/>
              <a:t>frase</a:t>
            </a:r>
            <a:r>
              <a:rPr lang="en-US" dirty="0" smtClean="0"/>
              <a:t> </a:t>
            </a:r>
            <a:r>
              <a:rPr lang="en-US" dirty="0" err="1" smtClean="0"/>
              <a:t>programmata</a:t>
            </a:r>
            <a:r>
              <a:rPr lang="en-US" dirty="0" smtClean="0"/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Cos’è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rilevamento</a:t>
            </a:r>
            <a:r>
              <a:rPr lang="en-US" dirty="0" smtClean="0"/>
              <a:t> di </a:t>
            </a:r>
            <a:r>
              <a:rPr lang="en-US" dirty="0" err="1" smtClean="0"/>
              <a:t>stallo</a:t>
            </a:r>
            <a:r>
              <a:rPr lang="en-US" dirty="0" smtClean="0"/>
              <a:t> e </a:t>
            </a:r>
            <a:r>
              <a:rPr lang="en-US" dirty="0" err="1" smtClean="0"/>
              <a:t>perché</a:t>
            </a:r>
            <a:r>
              <a:rPr lang="en-US" dirty="0" smtClean="0"/>
              <a:t> </a:t>
            </a:r>
            <a:r>
              <a:rPr lang="en-US" dirty="0" err="1" smtClean="0"/>
              <a:t>usarlo</a:t>
            </a:r>
            <a:r>
              <a:rPr lang="en-US" dirty="0" smtClean="0"/>
              <a:t>? 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53592" y="5915971"/>
            <a:ext cx="4304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/>
              <a:t>Cliccare</a:t>
            </a:r>
            <a:r>
              <a:rPr lang="en-US" b="1" dirty="0" smtClean="0"/>
              <a:t> </a:t>
            </a:r>
            <a:r>
              <a:rPr lang="en-US" b="1" dirty="0" err="1" smtClean="0"/>
              <a:t>sul</a:t>
            </a:r>
            <a:r>
              <a:rPr lang="en-US" b="1" dirty="0" smtClean="0"/>
              <a:t> Video per </a:t>
            </a:r>
            <a:r>
              <a:rPr lang="en-US" b="1" dirty="0" err="1" smtClean="0"/>
              <a:t>vedere</a:t>
            </a:r>
            <a:r>
              <a:rPr lang="en-US" b="1" dirty="0" smtClean="0"/>
              <a:t> </a:t>
            </a:r>
            <a:r>
              <a:rPr lang="en-US" b="1" err="1" smtClean="0"/>
              <a:t>una</a:t>
            </a:r>
            <a:r>
              <a:rPr lang="en-US" b="1" smtClean="0"/>
              <a:t> </a:t>
            </a:r>
            <a:r>
              <a:rPr lang="en-US" b="1" smtClean="0"/>
              <a:t>rilevazione di </a:t>
            </a:r>
            <a:r>
              <a:rPr lang="en-US" b="1" dirty="0" err="1" smtClean="0"/>
              <a:t>stallo</a:t>
            </a:r>
            <a:endParaRPr lang="en-US" b="1" dirty="0"/>
          </a:p>
        </p:txBody>
      </p:sp>
      <p:pic>
        <p:nvPicPr>
          <p:cNvPr id="6" name="stal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3593" y="2362630"/>
            <a:ext cx="4304657" cy="278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1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Muoversi</a:t>
            </a:r>
            <a:r>
              <a:rPr lang="en-US" dirty="0" smtClean="0"/>
              <a:t> </a:t>
            </a:r>
            <a:r>
              <a:rPr lang="en-US" dirty="0" err="1" smtClean="0"/>
              <a:t>gradi</a:t>
            </a:r>
            <a:r>
              <a:rPr lang="en-US" dirty="0" smtClean="0"/>
              <a:t> vs. </a:t>
            </a:r>
            <a:r>
              <a:rPr lang="en-US" dirty="0" err="1" smtClean="0"/>
              <a:t>Muoversi</a:t>
            </a:r>
            <a:r>
              <a:rPr lang="en-US" dirty="0" smtClean="0"/>
              <a:t> per secondi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56760" y="1571000"/>
            <a:ext cx="8351811" cy="4914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Nella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nostra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lezione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sui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blocchi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di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movimento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(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livello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intermedio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),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abbiamo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detto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che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utilizzando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la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modalità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di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movimento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per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gradi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il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motore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potrebbe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bloccarsi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Abbiamo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detto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che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muoversi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per secondi (tempo)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aiuta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ad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impedire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gli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stalli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ma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purtroppo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non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fornisce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un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movimento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accurato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Esistono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solo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queste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due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possibilità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Come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potete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are per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utilizzare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il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movimento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per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gradi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che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è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più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accurato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e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prevenire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gli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stalli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4025" indent="-454025">
              <a:spcBef>
                <a:spcPts val="2000"/>
              </a:spcBef>
              <a:spcAft>
                <a:spcPts val="2000"/>
              </a:spcAft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</a:pP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lo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mostreremo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in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questa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lezione</a:t>
            </a:r>
            <a:endParaRPr lang="en-US" sz="1600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28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 err="1" smtClean="0"/>
              <a:t>questa</a:t>
            </a:r>
            <a:r>
              <a:rPr lang="en-US" dirty="0" smtClean="0"/>
              <a:t> </a:t>
            </a:r>
            <a:r>
              <a:rPr lang="en-US" dirty="0" err="1" smtClean="0"/>
              <a:t>lezione</a:t>
            </a:r>
            <a:r>
              <a:rPr lang="en-US" dirty="0" smtClean="0"/>
              <a:t>, </a:t>
            </a:r>
            <a:r>
              <a:rPr lang="en-US" dirty="0" err="1" smtClean="0"/>
              <a:t>avete</a:t>
            </a:r>
            <a:r>
              <a:rPr lang="en-US" dirty="0" smtClean="0"/>
              <a:t> </a:t>
            </a:r>
            <a:r>
              <a:rPr lang="en-US" dirty="0" err="1" smtClean="0"/>
              <a:t>bisogno</a:t>
            </a:r>
            <a:r>
              <a:rPr lang="en-US" dirty="0" smtClean="0"/>
              <a:t> di un </a:t>
            </a:r>
            <a:r>
              <a:rPr lang="en-US" dirty="0" err="1" smtClean="0"/>
              <a:t>braccio</a:t>
            </a:r>
            <a:r>
              <a:rPr lang="en-US" dirty="0" smtClean="0"/>
              <a:t> o </a:t>
            </a:r>
            <a:r>
              <a:rPr lang="en-US" dirty="0" err="1" smtClean="0"/>
              <a:t>collegato</a:t>
            </a:r>
            <a:r>
              <a:rPr lang="en-US" dirty="0" smtClean="0"/>
              <a:t> ad un </a:t>
            </a:r>
            <a:r>
              <a:rPr lang="en-US" dirty="0" err="1" smtClean="0"/>
              <a:t>motore</a:t>
            </a:r>
            <a:endParaRPr lang="en-US" dirty="0" smtClean="0"/>
          </a:p>
          <a:p>
            <a:r>
              <a:rPr lang="en-US" dirty="0" err="1" smtClean="0"/>
              <a:t>Abbiamo</a:t>
            </a:r>
            <a:r>
              <a:rPr lang="en-US" dirty="0" smtClean="0"/>
              <a:t> </a:t>
            </a:r>
            <a:r>
              <a:rPr lang="en-US" dirty="0" err="1" smtClean="0"/>
              <a:t>scritto</a:t>
            </a:r>
            <a:r>
              <a:rPr lang="en-US" dirty="0" smtClean="0"/>
              <a:t> </a:t>
            </a:r>
            <a:r>
              <a:rPr lang="en-US" dirty="0" err="1" smtClean="0"/>
              <a:t>questo</a:t>
            </a:r>
            <a:r>
              <a:rPr lang="en-US" dirty="0" smtClean="0"/>
              <a:t> </a:t>
            </a:r>
            <a:r>
              <a:rPr lang="en-US" dirty="0" err="1" smtClean="0"/>
              <a:t>codice</a:t>
            </a:r>
            <a:r>
              <a:rPr lang="en-US" dirty="0" smtClean="0"/>
              <a:t> </a:t>
            </a:r>
            <a:r>
              <a:rPr lang="en-US" dirty="0" err="1" smtClean="0"/>
              <a:t>utilizzando</a:t>
            </a:r>
            <a:r>
              <a:rPr lang="en-US" dirty="0" smtClean="0"/>
              <a:t> un </a:t>
            </a:r>
            <a:r>
              <a:rPr lang="en-US" dirty="0" err="1" smtClean="0"/>
              <a:t>motore</a:t>
            </a:r>
            <a:r>
              <a:rPr lang="en-US" dirty="0" smtClean="0"/>
              <a:t> </a:t>
            </a:r>
            <a:r>
              <a:rPr lang="en-US" dirty="0" err="1" smtClean="0"/>
              <a:t>medio</a:t>
            </a:r>
            <a:r>
              <a:rPr lang="en-US" dirty="0" smtClean="0"/>
              <a:t> </a:t>
            </a:r>
            <a:r>
              <a:rPr lang="en-US" dirty="0" err="1" smtClean="0"/>
              <a:t>collegato</a:t>
            </a:r>
            <a:r>
              <a:rPr lang="en-US" dirty="0" smtClean="0"/>
              <a:t> al </a:t>
            </a:r>
            <a:r>
              <a:rPr lang="en-US" dirty="0" err="1" smtClean="0"/>
              <a:t>motore</a:t>
            </a:r>
            <a:r>
              <a:rPr lang="en-US" dirty="0" smtClean="0"/>
              <a:t> A – </a:t>
            </a:r>
            <a:r>
              <a:rPr lang="en-US" dirty="0" err="1" smtClean="0"/>
              <a:t>potete</a:t>
            </a:r>
            <a:r>
              <a:rPr lang="en-US" dirty="0" smtClean="0"/>
              <a:t> </a:t>
            </a:r>
            <a:r>
              <a:rPr lang="en-US" dirty="0" err="1" smtClean="0"/>
              <a:t>cambiare</a:t>
            </a:r>
            <a:r>
              <a:rPr lang="en-US" dirty="0" smtClean="0"/>
              <a:t> la </a:t>
            </a:r>
            <a:r>
              <a:rPr lang="en-US" dirty="0" err="1" smtClean="0"/>
              <a:t>configurazione</a:t>
            </a:r>
            <a:r>
              <a:rPr lang="en-US" dirty="0" smtClean="0"/>
              <a:t> secondo le </a:t>
            </a:r>
            <a:r>
              <a:rPr lang="en-US" dirty="0" err="1" smtClean="0"/>
              <a:t>vostre</a:t>
            </a:r>
            <a:r>
              <a:rPr lang="en-US" dirty="0" smtClean="0"/>
              <a:t> </a:t>
            </a:r>
            <a:r>
              <a:rPr lang="en-US" dirty="0" err="1" smtClean="0"/>
              <a:t>necessità</a:t>
            </a:r>
            <a:endParaRPr lang="en-US" dirty="0" smtClean="0"/>
          </a:p>
          <a:p>
            <a:r>
              <a:rPr lang="en-US" dirty="0" err="1" smtClean="0"/>
              <a:t>Iniziamo</a:t>
            </a:r>
            <a:r>
              <a:rPr lang="en-US" dirty="0" smtClean="0"/>
              <a:t> </a:t>
            </a:r>
            <a:r>
              <a:rPr lang="en-US" dirty="0" err="1" smtClean="0"/>
              <a:t>eseguendo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codice</a:t>
            </a:r>
            <a:r>
              <a:rPr lang="en-US" dirty="0" smtClean="0"/>
              <a:t> EV3 </a:t>
            </a:r>
            <a:r>
              <a:rPr lang="en-US" dirty="0" err="1" smtClean="0"/>
              <a:t>fornito</a:t>
            </a:r>
            <a:r>
              <a:rPr lang="en-US" dirty="0" smtClean="0"/>
              <a:t>. </a:t>
            </a:r>
            <a:r>
              <a:rPr lang="en-US" dirty="0" err="1" smtClean="0"/>
              <a:t>Partiamo</a:t>
            </a:r>
            <a:r>
              <a:rPr lang="en-US" dirty="0" smtClean="0"/>
              <a:t> con lo Step 1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Requisiti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08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1: </a:t>
            </a:r>
            <a:r>
              <a:rPr lang="en-US" dirty="0" err="1" smtClean="0"/>
              <a:t>muoversi</a:t>
            </a:r>
            <a:r>
              <a:rPr lang="en-US" dirty="0" smtClean="0"/>
              <a:t> </a:t>
            </a:r>
            <a:r>
              <a:rPr lang="en-US" dirty="0" err="1" smtClean="0"/>
              <a:t>finché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va</a:t>
            </a:r>
            <a:r>
              <a:rPr lang="en-US" dirty="0" smtClean="0"/>
              <a:t> in </a:t>
            </a:r>
            <a:r>
              <a:rPr lang="en-US" dirty="0" err="1" smtClean="0"/>
              <a:t>stallo</a:t>
            </a:r>
            <a:endParaRPr lang="en-US" dirty="0"/>
          </a:p>
        </p:txBody>
      </p:sp>
      <p:pic>
        <p:nvPicPr>
          <p:cNvPr id="7" name="Picture 6" descr="Screen Shot 2014-10-29 at 6.28.39 PM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4003"/>
            <a:ext cx="9144000" cy="3176413"/>
          </a:xfrm>
          <a:prstGeom prst="rect">
            <a:avLst/>
          </a:prstGeom>
        </p:spPr>
      </p:pic>
      <p:sp>
        <p:nvSpPr>
          <p:cNvPr id="6" name="CasellaDiTesto 5"/>
          <p:cNvSpPr txBox="1"/>
          <p:nvPr/>
        </p:nvSpPr>
        <p:spPr>
          <a:xfrm>
            <a:off x="1271556" y="2943715"/>
            <a:ext cx="3607519" cy="90024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900"/>
              </a:lnSpc>
            </a:pPr>
            <a:r>
              <a:rPr lang="it-IT" sz="900" dirty="0" smtClean="0"/>
              <a:t>Lo scopo dello </a:t>
            </a:r>
            <a:r>
              <a:rPr lang="it-IT" sz="900" dirty="0" err="1" smtClean="0"/>
              <a:t>Step</a:t>
            </a:r>
            <a:r>
              <a:rPr lang="it-IT" sz="900" dirty="0" smtClean="0"/>
              <a:t> 1 è fermare il motore quando il braccio urta un ostacolo. (per esempio un muro, il pavimento, un modello di missione)</a:t>
            </a:r>
          </a:p>
          <a:p>
            <a:pPr>
              <a:lnSpc>
                <a:spcPts val="900"/>
              </a:lnSpc>
            </a:pPr>
            <a:r>
              <a:rPr lang="it-IT" sz="900" dirty="0" smtClean="0"/>
              <a:t>Pseudo codice:</a:t>
            </a:r>
          </a:p>
          <a:p>
            <a:pPr marL="228600" indent="-228600">
              <a:lnSpc>
                <a:spcPts val="900"/>
              </a:lnSpc>
              <a:buAutoNum type="arabicPeriod"/>
            </a:pPr>
            <a:r>
              <a:rPr lang="it-IT" sz="900" dirty="0" smtClean="0"/>
              <a:t>Accendere il motore2</a:t>
            </a:r>
          </a:p>
          <a:p>
            <a:pPr marL="228600" indent="-228600">
              <a:lnSpc>
                <a:spcPts val="900"/>
              </a:lnSpc>
              <a:buAutoNum type="arabicPeriod"/>
            </a:pPr>
            <a:r>
              <a:rPr lang="it-IT" sz="900" dirty="0" smtClean="0"/>
              <a:t>Controllare continuamente se il motore si è mosso oltre  1/100 di secondo</a:t>
            </a:r>
          </a:p>
          <a:p>
            <a:pPr marL="228600" indent="-228600">
              <a:lnSpc>
                <a:spcPts val="900"/>
              </a:lnSpc>
              <a:buAutoNum type="arabicPeriod"/>
            </a:pPr>
            <a:r>
              <a:rPr lang="it-IT" sz="900" dirty="0" smtClean="0"/>
              <a:t>Se il motore non si è mosso per 1/100 di secondo, fermarlo</a:t>
            </a:r>
            <a:endParaRPr lang="it-IT" sz="900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500458" y="4125782"/>
            <a:ext cx="720000" cy="36631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Accendere il motore del braccio</a:t>
            </a:r>
            <a:endParaRPr lang="it-IT" sz="800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1833389" y="3852799"/>
            <a:ext cx="720000" cy="63562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Aspettare per accertarsi che il  braccio si muova</a:t>
            </a:r>
            <a:endParaRPr lang="it-IT" sz="800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3075313" y="4217890"/>
            <a:ext cx="3276000" cy="1867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Controllo se il motore si è mosso per1/100 di secondo</a:t>
            </a:r>
            <a:endParaRPr lang="it-IT" sz="800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6457706" y="4202830"/>
            <a:ext cx="1683184" cy="1867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Se il motore non si è mosso, uscire</a:t>
            </a:r>
            <a:endParaRPr lang="it-IT" sz="800" dirty="0"/>
          </a:p>
        </p:txBody>
      </p:sp>
      <p:sp>
        <p:nvSpPr>
          <p:cNvPr id="12" name="CasellaDiTesto 11"/>
          <p:cNvSpPr txBox="1"/>
          <p:nvPr/>
        </p:nvSpPr>
        <p:spPr>
          <a:xfrm>
            <a:off x="8375217" y="3995997"/>
            <a:ext cx="684000" cy="4401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900"/>
              </a:lnSpc>
            </a:pPr>
            <a:r>
              <a:rPr lang="it-IT" sz="900" dirty="0" smtClean="0"/>
              <a:t>Spegnere il motore</a:t>
            </a:r>
          </a:p>
          <a:p>
            <a:pPr>
              <a:lnSpc>
                <a:spcPts val="900"/>
              </a:lnSpc>
            </a:pPr>
            <a:endParaRPr lang="it-IT" sz="900" dirty="0"/>
          </a:p>
        </p:txBody>
      </p:sp>
    </p:spTree>
    <p:extLst>
      <p:ext uri="{BB962C8B-B14F-4D97-AF65-F5344CB8AC3E}">
        <p14:creationId xmlns:p14="http://schemas.microsoft.com/office/powerpoint/2010/main" val="3871332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Step 2A: </a:t>
            </a:r>
            <a:r>
              <a:rPr lang="en-US" dirty="0" err="1" smtClean="0"/>
              <a:t>muoversi</a:t>
            </a:r>
            <a:r>
              <a:rPr lang="en-US" dirty="0" smtClean="0"/>
              <a:t> per </a:t>
            </a:r>
            <a:r>
              <a:rPr lang="en-US" dirty="0" err="1" smtClean="0"/>
              <a:t>gradi</a:t>
            </a:r>
            <a:r>
              <a:rPr lang="en-US" dirty="0" smtClean="0"/>
              <a:t>+ </a:t>
            </a:r>
            <a:r>
              <a:rPr lang="en-US" dirty="0" err="1" smtClean="0"/>
              <a:t>rilevamento</a:t>
            </a:r>
            <a:r>
              <a:rPr lang="en-US" dirty="0" smtClean="0"/>
              <a:t> di </a:t>
            </a:r>
            <a:r>
              <a:rPr lang="en-US" dirty="0" err="1" smtClean="0"/>
              <a:t>stallo</a:t>
            </a:r>
            <a:endParaRPr lang="en-US" dirty="0"/>
          </a:p>
        </p:txBody>
      </p:sp>
      <p:pic>
        <p:nvPicPr>
          <p:cNvPr id="7" name="Picture 6" descr="Screen Shot 2014-10-29 at 6.29.45 PM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1" y="2611318"/>
            <a:ext cx="9144000" cy="2580397"/>
          </a:xfrm>
          <a:prstGeom prst="rect">
            <a:avLst/>
          </a:prstGeom>
        </p:spPr>
      </p:pic>
      <p:sp>
        <p:nvSpPr>
          <p:cNvPr id="5" name="CasellaDiTesto 4"/>
          <p:cNvSpPr txBox="1"/>
          <p:nvPr/>
        </p:nvSpPr>
        <p:spPr>
          <a:xfrm>
            <a:off x="100763" y="3954332"/>
            <a:ext cx="720000" cy="36631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Accendere il motore del braccio</a:t>
            </a:r>
            <a:endParaRPr lang="it-IT" sz="800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1104900" y="3901517"/>
            <a:ext cx="623344" cy="45140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Aspettare che il  braccio si muova</a:t>
            </a:r>
            <a:endParaRPr lang="it-IT" sz="800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2193018" y="4122659"/>
            <a:ext cx="2620282" cy="1867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Controllare se il motore si è mosso per1/100 di secondo</a:t>
            </a:r>
            <a:endParaRPr lang="it-IT" sz="800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4860018" y="4020982"/>
            <a:ext cx="972000" cy="2765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Se il motore non si muove …</a:t>
            </a:r>
            <a:endParaRPr lang="it-IT" sz="800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5867400" y="3943122"/>
            <a:ext cx="849766" cy="36631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Controllare se il robot ha raggiunto 90°</a:t>
            </a:r>
            <a:endParaRPr lang="it-IT" sz="800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6750050" y="3993046"/>
            <a:ext cx="1581150" cy="29751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800"/>
              </a:lnSpc>
            </a:pPr>
            <a:r>
              <a:rPr lang="it-IT" sz="900" dirty="0" smtClean="0"/>
              <a:t>Se il </a:t>
            </a:r>
            <a:r>
              <a:rPr lang="it-IT" sz="900" dirty="0"/>
              <a:t>motore del </a:t>
            </a:r>
            <a:r>
              <a:rPr lang="it-IT" sz="900" dirty="0" smtClean="0"/>
              <a:t>braccio raggiunge 90°, esce dal </a:t>
            </a:r>
            <a:r>
              <a:rPr lang="it-IT" sz="900" dirty="0" err="1" smtClean="0"/>
              <a:t>loop</a:t>
            </a:r>
            <a:endParaRPr lang="it-IT" sz="900" dirty="0"/>
          </a:p>
        </p:txBody>
      </p:sp>
      <p:sp>
        <p:nvSpPr>
          <p:cNvPr id="12" name="CasellaDiTesto 11"/>
          <p:cNvSpPr txBox="1"/>
          <p:nvPr/>
        </p:nvSpPr>
        <p:spPr>
          <a:xfrm>
            <a:off x="4241375" y="2208362"/>
            <a:ext cx="3407319" cy="137473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1000"/>
              </a:lnSpc>
            </a:pPr>
            <a:r>
              <a:rPr lang="it-IT" sz="1000" dirty="0" smtClean="0"/>
              <a:t>Lo scopo di questo programma è di fermare il motore con il braccio urtò un ostacolo (per esempio un muro, alimento, un modello di missione) o se si muove di una certa quantità di gradi.</a:t>
            </a:r>
          </a:p>
          <a:p>
            <a:pPr>
              <a:lnSpc>
                <a:spcPts val="1000"/>
              </a:lnSpc>
            </a:pPr>
            <a:r>
              <a:rPr lang="it-IT" sz="1000" dirty="0" smtClean="0"/>
              <a:t>Pseudocodice:</a:t>
            </a:r>
          </a:p>
          <a:p>
            <a:pPr marL="228600" indent="-228600">
              <a:lnSpc>
                <a:spcPts val="1000"/>
              </a:lnSpc>
              <a:buAutoNum type="arabicPeriod"/>
            </a:pPr>
            <a:r>
              <a:rPr lang="it-IT" sz="1000" dirty="0" smtClean="0"/>
              <a:t>Accendere il motore</a:t>
            </a:r>
          </a:p>
          <a:p>
            <a:pPr marL="228600" indent="-228600">
              <a:lnSpc>
                <a:spcPts val="1000"/>
              </a:lnSpc>
              <a:buAutoNum type="arabicPeriod"/>
            </a:pPr>
            <a:r>
              <a:rPr lang="it-IT" sz="1000" dirty="0" smtClean="0"/>
              <a:t>Controllare continuamente se il motore si è mosso per 1/100 di secondo o se ha raggiunto il target di gravi</a:t>
            </a:r>
          </a:p>
          <a:p>
            <a:pPr marL="228600" indent="-228600">
              <a:lnSpc>
                <a:spcPts val="1000"/>
              </a:lnSpc>
              <a:buAutoNum type="arabicPeriod"/>
            </a:pPr>
            <a:r>
              <a:rPr lang="it-IT" sz="1000" dirty="0" smtClean="0"/>
              <a:t>Se il motore non ha fatto movimenti per 1/100 di secondo oppure raggiunto i gradi programmati, fermarlo</a:t>
            </a:r>
            <a:endParaRPr lang="it-IT" sz="1000" dirty="0"/>
          </a:p>
        </p:txBody>
      </p:sp>
      <p:sp>
        <p:nvSpPr>
          <p:cNvPr id="13" name="CasellaDiTesto 12"/>
          <p:cNvSpPr txBox="1"/>
          <p:nvPr/>
        </p:nvSpPr>
        <p:spPr>
          <a:xfrm>
            <a:off x="8534399" y="3964247"/>
            <a:ext cx="576000" cy="3231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900"/>
              </a:lnSpc>
            </a:pPr>
            <a:r>
              <a:rPr lang="it-IT" sz="800" dirty="0" smtClean="0"/>
              <a:t>Spegnere il motore</a:t>
            </a:r>
          </a:p>
        </p:txBody>
      </p:sp>
    </p:spTree>
    <p:extLst>
      <p:ext uri="{BB962C8B-B14F-4D97-AF65-F5344CB8AC3E}">
        <p14:creationId xmlns:p14="http://schemas.microsoft.com/office/powerpoint/2010/main" val="2827267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Step 2B: </a:t>
            </a:r>
            <a:r>
              <a:rPr lang="en-US" dirty="0" err="1" smtClean="0"/>
              <a:t>Modalità</a:t>
            </a:r>
            <a:r>
              <a:rPr lang="en-US" dirty="0" smtClean="0"/>
              <a:t> </a:t>
            </a:r>
            <a:r>
              <a:rPr lang="en-US" dirty="0" err="1" smtClean="0"/>
              <a:t>alternativa</a:t>
            </a:r>
            <a:r>
              <a:rPr lang="en-US" dirty="0" smtClean="0"/>
              <a:t> per </a:t>
            </a:r>
            <a:r>
              <a:rPr lang="en-US" dirty="0" err="1" smtClean="0"/>
              <a:t>muoversi</a:t>
            </a:r>
            <a:r>
              <a:rPr lang="en-US" dirty="0" smtClean="0"/>
              <a:t> </a:t>
            </a:r>
            <a:r>
              <a:rPr lang="en-US" dirty="0"/>
              <a:t>per </a:t>
            </a:r>
            <a:r>
              <a:rPr lang="en-US" dirty="0" err="1"/>
              <a:t>gradi</a:t>
            </a:r>
            <a:r>
              <a:rPr lang="en-US" dirty="0"/>
              <a:t>+ </a:t>
            </a:r>
            <a:r>
              <a:rPr lang="en-US" dirty="0" err="1" smtClean="0"/>
              <a:t>rilevamento</a:t>
            </a:r>
            <a:r>
              <a:rPr lang="en-US" dirty="0" smtClean="0"/>
              <a:t> di </a:t>
            </a:r>
            <a:r>
              <a:rPr lang="en-US" dirty="0" err="1"/>
              <a:t>stallo</a:t>
            </a:r>
            <a:endParaRPr lang="en-US" dirty="0"/>
          </a:p>
        </p:txBody>
      </p:sp>
      <p:pic>
        <p:nvPicPr>
          <p:cNvPr id="7" name="Picture 6" descr="Screen Shot 2014-10-29 at 6.30.10 PM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5200"/>
            <a:ext cx="9144000" cy="36643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88250" y="4827215"/>
            <a:ext cx="14611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Questi</a:t>
            </a:r>
            <a:r>
              <a:rPr lang="en-US" dirty="0" smtClean="0"/>
              <a:t> </a:t>
            </a:r>
            <a:r>
              <a:rPr lang="en-US" dirty="0" err="1" smtClean="0"/>
              <a:t>blocchi</a:t>
            </a:r>
            <a:r>
              <a:rPr lang="en-US" dirty="0" smtClean="0"/>
              <a:t> </a:t>
            </a:r>
            <a:r>
              <a:rPr lang="en-US" dirty="0" err="1" smtClean="0"/>
              <a:t>servono</a:t>
            </a:r>
            <a:r>
              <a:rPr lang="en-US" dirty="0" smtClean="0"/>
              <a:t> solo per </a:t>
            </a:r>
            <a:r>
              <a:rPr lang="en-US" dirty="0" err="1" smtClean="0"/>
              <a:t>l’esempio</a:t>
            </a:r>
            <a:r>
              <a:rPr lang="en-US" dirty="0" smtClean="0"/>
              <a:t> </a:t>
            </a:r>
            <a:r>
              <a:rPr lang="en-US" dirty="0" err="1" smtClean="0"/>
              <a:t>nel</a:t>
            </a:r>
            <a:r>
              <a:rPr lang="en-US" dirty="0" smtClean="0"/>
              <a:t> video</a:t>
            </a:r>
            <a:endParaRPr lang="en-US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7035800" y="3634047"/>
            <a:ext cx="615950" cy="4401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900"/>
              </a:lnSpc>
            </a:pPr>
            <a:r>
              <a:rPr lang="it-IT" sz="800" dirty="0" smtClean="0"/>
              <a:t>Spegnere il motore</a:t>
            </a:r>
          </a:p>
          <a:p>
            <a:pPr>
              <a:lnSpc>
                <a:spcPts val="900"/>
              </a:lnSpc>
            </a:pPr>
            <a:endParaRPr lang="it-IT" sz="900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676663" y="3774214"/>
            <a:ext cx="684000" cy="36631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Accendere il motore del braccio</a:t>
            </a:r>
            <a:endParaRPr lang="it-IT" sz="800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1370357" y="3581232"/>
            <a:ext cx="623344" cy="54585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Aspettare che il  braccio si muova</a:t>
            </a:r>
          </a:p>
          <a:p>
            <a:pPr>
              <a:lnSpc>
                <a:spcPts val="700"/>
              </a:lnSpc>
            </a:pPr>
            <a:endParaRPr lang="it-IT" sz="800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2442169" y="3757849"/>
            <a:ext cx="1224000" cy="36631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Controllare se il motore del braccio ha raggiunto i 90°</a:t>
            </a:r>
            <a:endParaRPr lang="it-IT" sz="800" dirty="0"/>
          </a:p>
        </p:txBody>
      </p:sp>
      <p:sp>
        <p:nvSpPr>
          <p:cNvPr id="13" name="CasellaDiTesto 12"/>
          <p:cNvSpPr txBox="1"/>
          <p:nvPr/>
        </p:nvSpPr>
        <p:spPr>
          <a:xfrm>
            <a:off x="3732962" y="3454639"/>
            <a:ext cx="1321638" cy="63094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Controllare se la potenza del motore è zero. Sebbene sia chiamata potenza, in realtà rappresenta la velocità del motore</a:t>
            </a:r>
            <a:endParaRPr lang="it-IT" sz="800" dirty="0"/>
          </a:p>
        </p:txBody>
      </p:sp>
      <p:sp>
        <p:nvSpPr>
          <p:cNvPr id="14" name="CasellaDiTesto 13"/>
          <p:cNvSpPr txBox="1"/>
          <p:nvPr/>
        </p:nvSpPr>
        <p:spPr>
          <a:xfrm>
            <a:off x="5129963" y="3757749"/>
            <a:ext cx="1524837" cy="36163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700"/>
              </a:lnSpc>
            </a:pPr>
            <a:r>
              <a:rPr lang="it-IT" sz="800" dirty="0" smtClean="0"/>
              <a:t>Se il motore del braccio si ferma o se il robot raggiunge 90°, esce dal </a:t>
            </a:r>
            <a:r>
              <a:rPr lang="it-IT" sz="800" dirty="0" err="1" smtClean="0"/>
              <a:t>loop</a:t>
            </a:r>
            <a:endParaRPr lang="it-IT" sz="800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804533" y="1954477"/>
            <a:ext cx="3588108" cy="113107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ts val="900"/>
              </a:lnSpc>
            </a:pPr>
            <a:r>
              <a:rPr lang="it-IT" sz="900" dirty="0" smtClean="0"/>
              <a:t>Lo scopo del programma nello </a:t>
            </a:r>
            <a:r>
              <a:rPr lang="it-IT" sz="900" dirty="0" err="1" smtClean="0"/>
              <a:t>step</a:t>
            </a:r>
            <a:r>
              <a:rPr lang="it-IT" sz="900" dirty="0" smtClean="0"/>
              <a:t> 2 è di fermare il motore con il braccio urtò un ostacolo (per esempio un muro, alimento, un modello di missione) o se si muove di una certa quantità di gradi.</a:t>
            </a:r>
          </a:p>
          <a:p>
            <a:pPr>
              <a:lnSpc>
                <a:spcPts val="900"/>
              </a:lnSpc>
            </a:pPr>
            <a:r>
              <a:rPr lang="it-IT" sz="900" dirty="0" smtClean="0"/>
              <a:t>Pseudocodice:</a:t>
            </a:r>
          </a:p>
          <a:p>
            <a:pPr marL="228600" indent="-228600">
              <a:lnSpc>
                <a:spcPts val="900"/>
              </a:lnSpc>
              <a:buAutoNum type="arabicPeriod"/>
            </a:pPr>
            <a:r>
              <a:rPr lang="it-IT" sz="900" dirty="0" smtClean="0"/>
              <a:t>Accendere il motore</a:t>
            </a:r>
          </a:p>
          <a:p>
            <a:pPr marL="228600" indent="-228600">
              <a:lnSpc>
                <a:spcPts val="900"/>
              </a:lnSpc>
              <a:buAutoNum type="arabicPeriod"/>
            </a:pPr>
            <a:r>
              <a:rPr lang="it-IT" sz="900" dirty="0" smtClean="0"/>
              <a:t>Controllare continuamente se la potenza del motore zero oppure se ha raggiunto il target di gradi</a:t>
            </a:r>
          </a:p>
          <a:p>
            <a:pPr marL="228600" indent="-228600">
              <a:lnSpc>
                <a:spcPts val="900"/>
              </a:lnSpc>
              <a:buAutoNum type="arabicPeriod"/>
            </a:pPr>
            <a:r>
              <a:rPr lang="it-IT" sz="900" dirty="0" smtClean="0"/>
              <a:t>Se il motore non ha fatto movimenti (Potenza=0) oppure ha raggiunto i gradi programmati, fermarlo</a:t>
            </a:r>
            <a:endParaRPr lang="it-IT" sz="900" dirty="0"/>
          </a:p>
        </p:txBody>
      </p:sp>
    </p:spTree>
    <p:extLst>
      <p:ext uri="{BB962C8B-B14F-4D97-AF65-F5344CB8AC3E}">
        <p14:creationId xmlns:p14="http://schemas.microsoft.com/office/powerpoint/2010/main" val="331036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163" y="2133600"/>
            <a:ext cx="8574087" cy="399256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solidFill>
                  <a:srgbClr val="FF0000"/>
                </a:solidFill>
              </a:rPr>
              <a:t>Cos’è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uno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stallo</a:t>
            </a:r>
            <a:r>
              <a:rPr lang="en-US" dirty="0" smtClean="0">
                <a:solidFill>
                  <a:srgbClr val="FF0000"/>
                </a:solidFill>
              </a:rPr>
              <a:t>?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err="1" smtClean="0"/>
              <a:t>Risposta</a:t>
            </a:r>
            <a:r>
              <a:rPr lang="en-US" dirty="0" smtClean="0"/>
              <a:t>. </a:t>
            </a:r>
            <a:r>
              <a:rPr lang="en-US" dirty="0" err="1" smtClean="0"/>
              <a:t>Quando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motore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blocca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programma</a:t>
            </a:r>
            <a:r>
              <a:rPr lang="en-US" dirty="0" smtClean="0"/>
              <a:t> non </a:t>
            </a:r>
            <a:r>
              <a:rPr lang="en-US" dirty="0" err="1" smtClean="0"/>
              <a:t>può</a:t>
            </a:r>
            <a:r>
              <a:rPr lang="en-US" dirty="0" smtClean="0"/>
              <a:t> </a:t>
            </a:r>
            <a:r>
              <a:rPr lang="en-US" dirty="0" err="1" smtClean="0"/>
              <a:t>passare</a:t>
            </a:r>
            <a:r>
              <a:rPr lang="en-US" dirty="0" smtClean="0"/>
              <a:t> al </a:t>
            </a:r>
            <a:r>
              <a:rPr lang="en-US" dirty="0" err="1" smtClean="0"/>
              <a:t>prossimo</a:t>
            </a:r>
            <a:r>
              <a:rPr lang="en-US" dirty="0" smtClean="0"/>
              <a:t> </a:t>
            </a:r>
            <a:r>
              <a:rPr lang="en-US" dirty="0" err="1" smtClean="0"/>
              <a:t>blocco</a:t>
            </a:r>
            <a:r>
              <a:rPr lang="en-US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solidFill>
                  <a:srgbClr val="FF0000"/>
                </a:solidFill>
              </a:rPr>
              <a:t>Perché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il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rilevamento</a:t>
            </a:r>
            <a:r>
              <a:rPr lang="en-US" dirty="0" smtClean="0">
                <a:solidFill>
                  <a:srgbClr val="FF0000"/>
                </a:solidFill>
              </a:rPr>
              <a:t> di </a:t>
            </a:r>
            <a:r>
              <a:rPr lang="en-US" dirty="0" err="1" smtClean="0">
                <a:solidFill>
                  <a:srgbClr val="FF0000"/>
                </a:solidFill>
              </a:rPr>
              <a:t>stallo</a:t>
            </a:r>
            <a:r>
              <a:rPr lang="en-US" dirty="0" smtClean="0">
                <a:solidFill>
                  <a:srgbClr val="FF0000"/>
                </a:solidFill>
              </a:rPr>
              <a:t> è utile?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 </a:t>
            </a:r>
            <a:r>
              <a:rPr lang="en-US" dirty="0" err="1" smtClean="0"/>
              <a:t>Risposta</a:t>
            </a:r>
            <a:r>
              <a:rPr lang="en-US" dirty="0" smtClean="0"/>
              <a:t>. </a:t>
            </a:r>
            <a:r>
              <a:rPr lang="en-US" dirty="0" err="1" smtClean="0"/>
              <a:t>Perché</a:t>
            </a:r>
            <a:r>
              <a:rPr lang="en-US" dirty="0" smtClean="0"/>
              <a:t> </a:t>
            </a:r>
            <a:r>
              <a:rPr lang="en-US" dirty="0" err="1" smtClean="0"/>
              <a:t>quando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robot </a:t>
            </a:r>
            <a:r>
              <a:rPr lang="en-US" dirty="0" err="1" smtClean="0"/>
              <a:t>va</a:t>
            </a:r>
            <a:r>
              <a:rPr lang="en-US" dirty="0" smtClean="0"/>
              <a:t> in </a:t>
            </a:r>
            <a:r>
              <a:rPr lang="en-US" dirty="0" err="1" smtClean="0"/>
              <a:t>stallo</a:t>
            </a:r>
            <a:r>
              <a:rPr lang="en-US" dirty="0" smtClean="0"/>
              <a:t>, </a:t>
            </a:r>
            <a:r>
              <a:rPr lang="en-US" dirty="0" err="1" smtClean="0"/>
              <a:t>essa</a:t>
            </a:r>
            <a:r>
              <a:rPr lang="en-US" dirty="0" smtClean="0"/>
              <a:t> </a:t>
            </a:r>
            <a:r>
              <a:rPr lang="en-US" dirty="0" err="1" smtClean="0"/>
              <a:t>permette</a:t>
            </a:r>
            <a:r>
              <a:rPr lang="en-US" dirty="0" smtClean="0"/>
              <a:t> di </a:t>
            </a:r>
            <a:r>
              <a:rPr lang="en-US" dirty="0" err="1" smtClean="0"/>
              <a:t>ignorare</a:t>
            </a:r>
            <a:r>
              <a:rPr lang="en-US" dirty="0" smtClean="0"/>
              <a:t>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blocco</a:t>
            </a:r>
            <a:r>
              <a:rPr lang="en-US" dirty="0" smtClean="0"/>
              <a:t> </a:t>
            </a:r>
            <a:r>
              <a:rPr lang="en-US" dirty="0" err="1" smtClean="0"/>
              <a:t>incriminato</a:t>
            </a:r>
            <a:r>
              <a:rPr lang="en-US" dirty="0" smtClean="0"/>
              <a:t> e </a:t>
            </a:r>
            <a:r>
              <a:rPr lang="en-US" dirty="0" err="1" smtClean="0"/>
              <a:t>passare</a:t>
            </a:r>
            <a:r>
              <a:rPr lang="en-US" dirty="0" smtClean="0"/>
              <a:t> al </a:t>
            </a:r>
            <a:r>
              <a:rPr lang="en-US" dirty="0" err="1" smtClean="0"/>
              <a:t>successivo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 smtClean="0"/>
              <a:t>© 2016, EV3Lessons.com (last edit 7/19/2016)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Guida</a:t>
            </a:r>
            <a:r>
              <a:rPr lang="en-US" dirty="0" smtClean="0"/>
              <a:t> </a:t>
            </a:r>
            <a:r>
              <a:rPr lang="en-US" dirty="0" err="1" smtClean="0"/>
              <a:t>alla</a:t>
            </a:r>
            <a:r>
              <a:rPr lang="en-US" dirty="0" smtClean="0"/>
              <a:t> </a:t>
            </a:r>
            <a:r>
              <a:rPr lang="en-US" dirty="0" err="1" smtClean="0"/>
              <a:t>discussione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29452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advanced</Template>
  <TotalTime>3005</TotalTime>
  <Words>839</Words>
  <Application>Microsoft Office PowerPoint</Application>
  <PresentationFormat>Presentazione su schermo (4:3)</PresentationFormat>
  <Paragraphs>80</Paragraphs>
  <Slides>10</Slides>
  <Notes>2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1" baseType="lpstr">
      <vt:lpstr>advanced</vt:lpstr>
      <vt:lpstr>Rilevamento di stallo</vt:lpstr>
      <vt:lpstr>Obiettivi della lezione</vt:lpstr>
      <vt:lpstr>Cos’è il rilevamento di stallo e perché usarlo? </vt:lpstr>
      <vt:lpstr>Muoversi gradi vs. Muoversi per secondi</vt:lpstr>
      <vt:lpstr>Requisiti</vt:lpstr>
      <vt:lpstr>Step 1: muoversi finché si va in stallo</vt:lpstr>
      <vt:lpstr>Step 2A: muoversi per gradi+ rilevamento di stallo</vt:lpstr>
      <vt:lpstr>Step 2B: Modalità alternativa per muoversi per gradi+ rilevamento di stallo</vt:lpstr>
      <vt:lpstr>Guida alla discussione</vt:lpstr>
      <vt:lpstr>Crediti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Stall Detection</dc:title>
  <cp:lastModifiedBy>GIUCO</cp:lastModifiedBy>
  <cp:revision>33</cp:revision>
  <dcterms:created xsi:type="dcterms:W3CDTF">2014-10-28T21:59:38Z</dcterms:created>
  <dcterms:modified xsi:type="dcterms:W3CDTF">2018-07-24T18:33:55Z</dcterms:modified>
</cp:coreProperties>
</file>

<file path=docProps/thumbnail.jpeg>
</file>